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udio/unknown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364" r:id="rId2"/>
    <p:sldId id="316" r:id="rId3"/>
    <p:sldId id="344" r:id="rId4"/>
    <p:sldId id="345" r:id="rId5"/>
    <p:sldId id="361" r:id="rId6"/>
    <p:sldId id="346" r:id="rId7"/>
    <p:sldId id="347" r:id="rId8"/>
    <p:sldId id="362" r:id="rId9"/>
    <p:sldId id="363" r:id="rId10"/>
    <p:sldId id="348" r:id="rId11"/>
    <p:sldId id="359" r:id="rId12"/>
    <p:sldId id="360" r:id="rId13"/>
    <p:sldId id="353" r:id="rId14"/>
    <p:sldId id="354" r:id="rId15"/>
    <p:sldId id="349" r:id="rId16"/>
    <p:sldId id="351" r:id="rId17"/>
    <p:sldId id="352" r:id="rId18"/>
    <p:sldId id="355" r:id="rId19"/>
    <p:sldId id="356" r:id="rId20"/>
    <p:sldId id="358" r:id="rId21"/>
    <p:sldId id="357" r:id="rId22"/>
    <p:sldId id="350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1"/>
    <p:restoredTop sz="84326"/>
  </p:normalViewPr>
  <p:slideViewPr>
    <p:cSldViewPr snapToGrid="0" snapToObjects="1">
      <p:cViewPr>
        <p:scale>
          <a:sx n="114" d="100"/>
          <a:sy n="114" d="100"/>
        </p:scale>
        <p:origin x="1064" y="-7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commentAuthors" Target="commentAuthors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audio1.bin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2/28/19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865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89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77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58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hyperlink" Target="https://uwdirect.github.io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sdn.microsoft.com/en-us/commandline/wsl/install_guide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virtualbox.org/" TargetMode="External"/><Relationship Id="rId3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get-started/" TargetMode="External"/><Relationship Id="rId4" Type="http://schemas.openxmlformats.org/officeDocument/2006/relationships/hyperlink" Target="https://docs.microsoft.com/en-us/virtualization/windowscontainers/quick-start/quick-start-windows-10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hub.docker.com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eprozip.readthedocs.io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audio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onda.io/docs/using/envs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08221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Software Engineering for Data Scientists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259946"/>
            <a:ext cx="8705850" cy="115045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David A. C. Beck (dacb)</a:t>
            </a:r>
          </a:p>
          <a:p>
            <a:r>
              <a:rPr lang="en-US" dirty="0" smtClean="0"/>
              <a:t>Chemical Engineering &amp; </a:t>
            </a:r>
            <a:r>
              <a:rPr lang="en-US" dirty="0" err="1" smtClean="0"/>
              <a:t>eScience</a:t>
            </a:r>
            <a:r>
              <a:rPr lang="en-US" dirty="0" smtClean="0"/>
              <a:t> Institute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Advancing data-intensive </a:t>
            </a:r>
            <a:r>
              <a:rPr lang="en-US" dirty="0" smtClean="0"/>
              <a:t>discovery in all fields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Be boundless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8600" y="48626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2976193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28600" y="2812059"/>
            <a:ext cx="8705850" cy="2173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UW DIRECT</a:t>
            </a:r>
          </a:p>
          <a:p>
            <a:r>
              <a:rPr lang="en-US" sz="2400" dirty="0" smtClean="0"/>
              <a:t>(Did It Really </a:t>
            </a:r>
            <a:r>
              <a:rPr lang="en-US" sz="2400" smtClean="0"/>
              <a:t>Enable Clean Tech?) </a:t>
            </a:r>
            <a:endParaRPr lang="en-US" sz="2400" dirty="0" smtClean="0"/>
          </a:p>
          <a:p>
            <a:r>
              <a:rPr lang="en-US" sz="3600" dirty="0">
                <a:hlinkClick r:id="rId6"/>
              </a:rPr>
              <a:t>https://</a:t>
            </a:r>
            <a:r>
              <a:rPr lang="en-US" sz="3600" dirty="0" smtClean="0">
                <a:hlinkClick r:id="rId6"/>
              </a:rPr>
              <a:t>uwdirect.github.io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8254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Some of the oldest types of ‘multi-universe’ computing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host emulates enough of the guest kernel to run in host user space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E.g. Windows 10 </a:t>
            </a:r>
            <a:r>
              <a:rPr lang="is-IS" dirty="0">
                <a:latin typeface="Calibri" charset="0"/>
              </a:rPr>
              <a:t>Subsystem </a:t>
            </a:r>
            <a:r>
              <a:rPr lang="is-IS" dirty="0" smtClean="0">
                <a:latin typeface="Calibri" charset="0"/>
              </a:rPr>
              <a:t>for Linux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623" y="4463056"/>
            <a:ext cx="5156616" cy="237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Example...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Linux subsystem for Windows 10 runs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msdn.microsoft.com/en-us/commandline/wsl/install_guide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Don’t need </a:t>
            </a:r>
            <a:r>
              <a:rPr lang="en-US" dirty="0" err="1" smtClean="0">
                <a:latin typeface="Calibri" charset="0"/>
              </a:rPr>
              <a:t>gitbash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Can integrate Windows native apps with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Mostly seem less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Just works for most everything I’ve tried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65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Drawbacks?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Not particularly portable (dependent on host version)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Doesn’t give you an easy way to package the system for redistribution</a:t>
            </a:r>
          </a:p>
        </p:txBody>
      </p:sp>
    </p:spTree>
    <p:extLst>
      <p:ext uri="{BB962C8B-B14F-4D97-AF65-F5344CB8AC3E}">
        <p14:creationId xmlns:p14="http://schemas.microsoft.com/office/powerpoint/2010/main" val="19363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Emulation of physical machine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Two types: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(Intel emulating Intel)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Non-native (Intel emulating Motorola 6502)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further broken down by: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Full virtualization (hypervisor, hardware level)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Container (OS level)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08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Hypervisor broken down into: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Type 1 (bare metal)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Type 2 (OS mediated)</a:t>
            </a:r>
            <a:endParaRPr lang="is-IS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29" y="3723672"/>
            <a:ext cx="7302500" cy="29337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0" y="6609102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https://</a:t>
            </a:r>
            <a:r>
              <a:rPr lang="en-US" sz="900" dirty="0" err="1"/>
              <a:t>www.ibm.com</a:t>
            </a:r>
            <a:r>
              <a:rPr lang="en-US" sz="900" dirty="0"/>
              <a:t>/</a:t>
            </a:r>
            <a:r>
              <a:rPr lang="en-US" sz="900" dirty="0" err="1"/>
              <a:t>developerworks</a:t>
            </a:r>
            <a:r>
              <a:rPr lang="en-US" sz="900" dirty="0"/>
              <a:t>/cloud/library/cl-</a:t>
            </a:r>
            <a:r>
              <a:rPr lang="en-US" sz="900" dirty="0" err="1"/>
              <a:t>hypervisorcompare</a:t>
            </a:r>
            <a:r>
              <a:rPr lang="en-US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2211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Box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www.virtualbox.org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Open source, f</a:t>
            </a:r>
            <a:r>
              <a:rPr lang="is-IS" dirty="0" smtClean="0">
                <a:latin typeface="Calibri" charset="0"/>
              </a:rPr>
              <a:t>ree, and just works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Uses processor level virtualization instructions to operate guest operating system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Demo time!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Choose the right guest type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Allocate enough resources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Always install guest editions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567" y="4321244"/>
            <a:ext cx="2947233" cy="220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1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EC2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Start with a base operating system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Install software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any data volumes, etc.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Halt the instance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Make an Amazon Machine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Publish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Pay for S3 storage, use a paid AMI model...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Demo?</a:t>
            </a:r>
          </a:p>
        </p:txBody>
      </p:sp>
    </p:spTree>
    <p:extLst>
      <p:ext uri="{BB962C8B-B14F-4D97-AF65-F5344CB8AC3E}">
        <p14:creationId xmlns:p14="http://schemas.microsoft.com/office/powerpoint/2010/main" val="125766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No virtualization layer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Uses the host kernel directly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May require some library “patching” over the host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635" y="3675128"/>
            <a:ext cx="6454493" cy="31828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27227" y="6477492"/>
            <a:ext cx="1265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Docker, Inc.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6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How?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Change Root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Start a process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Tell the process the real root of the filesystem (‘/’) is some other path, e.g. /opt/containers/myserver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process will read all its OS libraries and other files relative to the other path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Can’t go below root, so the process is isolated from host</a:t>
            </a:r>
          </a:p>
        </p:txBody>
      </p:sp>
    </p:spTree>
    <p:extLst>
      <p:ext uri="{BB962C8B-B14F-4D97-AF65-F5344CB8AC3E}">
        <p14:creationId xmlns:p14="http://schemas.microsoft.com/office/powerpoint/2010/main" val="158516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</a:t>
            </a:r>
            <a:r>
              <a:rPr lang="is-IS" dirty="0" smtClean="0">
                <a:latin typeface="Calibri" charset="0"/>
              </a:rPr>
              <a:t>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From this diagram, why only sort of?</a:t>
            </a: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5433"/>
          <a:stretch/>
        </p:blipFill>
        <p:spPr>
          <a:xfrm>
            <a:off x="6250899" y="4128786"/>
            <a:ext cx="2570813" cy="232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8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is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Why do I want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types of virtualization are available?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i="1" dirty="0" err="1" smtClean="0">
                <a:latin typeface="Calibri" charset="0"/>
              </a:rPr>
              <a:t>virtualenv</a:t>
            </a:r>
            <a:r>
              <a:rPr lang="en-US" dirty="0" smtClean="0">
                <a:latin typeface="Calibri" charset="0"/>
              </a:rPr>
              <a:t> </a:t>
            </a:r>
            <a:r>
              <a:rPr lang="mr-IN" dirty="0" smtClean="0">
                <a:latin typeface="Calibri" charset="0"/>
              </a:rPr>
              <a:t>–</a:t>
            </a:r>
            <a:r>
              <a:rPr lang="en-US" dirty="0" smtClean="0">
                <a:latin typeface="Calibri" charset="0"/>
              </a:rPr>
              <a:t> Python environment ‘virtualization’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Subsystems - e.g. Windows 10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Box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EC2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Docker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No virtualization overhead, guest processes are host processes, sort of</a:t>
            </a:r>
            <a:r>
              <a:rPr lang="is-IS" dirty="0" smtClean="0">
                <a:latin typeface="Calibri" charset="0"/>
              </a:rPr>
              <a:t>.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From this diagram, why only sort of?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Your container must use the same kernel as the host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On Windows &amp; OS/X, VirtualBox is used to create a Linux guest and then containers are run from that guest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If your container kernel doesn’t match host then you don’t gain anything from containers</a:t>
            </a: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7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Like AMIs, lots of available containers: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  <a:hlinkClick r:id="rId2"/>
              </a:rPr>
              <a:t>https://hub.docker.com/</a:t>
            </a:r>
            <a:endParaRPr lang="en-US" dirty="0" smtClean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You can publish yours there for free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3"/>
              </a:rPr>
              <a:t>https://docs.docker.com/get-started</a:t>
            </a:r>
            <a:r>
              <a:rPr lang="en-US" dirty="0" smtClean="0">
                <a:latin typeface="Calibri" charset="0"/>
                <a:hlinkClick r:id="rId3"/>
              </a:rPr>
              <a:t>/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More complex: 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Windows on Windows 10: </a:t>
            </a:r>
            <a:r>
              <a:rPr lang="en-US" dirty="0" smtClean="0">
                <a:latin typeface="Calibri" charset="0"/>
                <a:hlinkClick r:id="rId4"/>
              </a:rPr>
              <a:t>https://docs.microsoft.com/en-us/virtualization/windowscontainers/quick-start/quick-start-windows-10</a:t>
            </a:r>
            <a:endParaRPr lang="en-U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50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thoughts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R</a:t>
            </a:r>
            <a:r>
              <a:rPr lang="is-IS" dirty="0" smtClean="0">
                <a:latin typeface="Calibri" charset="0"/>
              </a:rPr>
              <a:t>eprozip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http://</a:t>
            </a:r>
            <a:r>
              <a:rPr lang="en-US" dirty="0" smtClean="0">
                <a:latin typeface="Calibri" charset="0"/>
                <a:hlinkClick r:id="rId2"/>
              </a:rPr>
              <a:t>reprozip.readthedocs.io/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Run your code through the </a:t>
            </a:r>
            <a:r>
              <a:rPr lang="en-US" dirty="0" err="1" smtClean="0">
                <a:latin typeface="Calibri" charset="0"/>
              </a:rPr>
              <a:t>reprozip</a:t>
            </a:r>
            <a:r>
              <a:rPr lang="en-US" dirty="0" smtClean="0">
                <a:latin typeface="Calibri" charset="0"/>
              </a:rPr>
              <a:t> engine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It catalogs every library or other file touched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It packs that catalog into an image: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Docker images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err="1" smtClean="0">
                <a:latin typeface="Calibri" charset="0"/>
              </a:rPr>
              <a:t>Tarball</a:t>
            </a:r>
            <a:endParaRPr lang="en-US" dirty="0" smtClean="0">
              <a:latin typeface="Calibri" charset="0"/>
            </a:endParaRP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Others</a:t>
            </a:r>
            <a:r>
              <a:rPr lang="mr-IN" dirty="0" smtClean="0">
                <a:latin typeface="Calibri" charset="0"/>
              </a:rPr>
              <a:t>…</a:t>
            </a:r>
            <a:r>
              <a:rPr lang="en-US" dirty="0" smtClean="0">
                <a:latin typeface="Calibri" charset="0"/>
              </a:rPr>
              <a:t> Let’s read the docs!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8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Virtualization is the ‘abstraction’ of an environment, process, operating system, or hardware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Abstraction means to remove direct connections with the underlying infrastruction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most common type of virtualization is hardware, e.g. </a:t>
            </a:r>
            <a:r>
              <a:rPr lang="en-US" dirty="0" smtClean="0">
                <a:latin typeface="Calibri" charset="0"/>
              </a:rPr>
              <a:t>W</a:t>
            </a:r>
            <a:r>
              <a:rPr lang="is-IS" dirty="0" smtClean="0">
                <a:latin typeface="Calibri" charset="0"/>
              </a:rPr>
              <a:t>ith Virtual Box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91388" y="1047254"/>
            <a:ext cx="236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Fancy word alert!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06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want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Reproducibility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Pre-packaged software ‘appliances’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Ease of redistrubality 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Solves the problem of dependency hell!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What is dependency hell you ask?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6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dun_dun_dun-Delsym-71975529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 smtClean="0"/>
              <a:t>Dependency chains (A depends on B depends on C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Conflicting dependencies</a:t>
            </a:r>
          </a:p>
          <a:p>
            <a:pPr lvl="2"/>
            <a:r>
              <a:rPr lang="en-US" dirty="0" smtClean="0"/>
              <a:t>Circular dependencies (A depends on B depends on A)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7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types of virtualization are available?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74566" cy="5057172"/>
          </a:xfrm>
        </p:spPr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 you to create parallel and independent software environments for tools like Python and 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totally indendent ‘virtual’ computers that run their own ‘guest’ operating systems on a ‘host’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operating systems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’Guest’ OS share the ’host’ kernel and process space but have their own discrete ‘filesystems’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06176" y="1318710"/>
            <a:ext cx="4232762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smtClean="0">
                <a:solidFill>
                  <a:srgbClr val="FF0000"/>
                </a:solidFill>
              </a:rPr>
              <a:t>Thought </a:t>
            </a:r>
            <a:r>
              <a:rPr lang="en-US" sz="2400" dirty="0" smtClean="0">
                <a:solidFill>
                  <a:srgbClr val="FF0000"/>
                </a:solidFill>
              </a:rPr>
              <a:t>experiment time: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Which is going to be the fastest?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4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 smtClean="0"/>
              <a:t>virtualenv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 for python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Only ’abstracts’ the python environment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If you use conda (and you should) you can do this for R!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Allows you to setup a python environment speicifc to a project</a:t>
            </a:r>
            <a:endParaRPr lang="is-I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Why?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Python 2.7 vs. 3.5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Need to keep outdated package X becuase it is the last that is compatible with package Y, another project needs updated X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Replicate the minimal python environment to give to users or travis CI</a:t>
            </a:r>
          </a:p>
        </p:txBody>
      </p:sp>
    </p:spTree>
    <p:extLst>
      <p:ext uri="{BB962C8B-B14F-4D97-AF65-F5344CB8AC3E}">
        <p14:creationId xmlns:p14="http://schemas.microsoft.com/office/powerpoint/2010/main" val="92164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err="1"/>
              <a:t>virtualenv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Virtual environments with </a:t>
            </a:r>
            <a:r>
              <a:rPr lang="en-US" dirty="0" err="1" smtClean="0"/>
              <a:t>conda</a:t>
            </a:r>
            <a:endParaRPr lang="en-US" dirty="0" smtClean="0"/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create </a:t>
            </a:r>
            <a:r>
              <a:rPr lang="mr-IN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n &lt;name&gt; &lt;options&gt;</a:t>
            </a:r>
          </a:p>
          <a:p>
            <a:pPr lvl="1"/>
            <a:r>
              <a:rPr lang="en-US" dirty="0" smtClean="0"/>
              <a:t>Where options are things like what python version to use</a:t>
            </a:r>
          </a:p>
          <a:p>
            <a:pPr lvl="2"/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conda.io/docs/using/envs.html</a:t>
            </a:r>
            <a:endParaRPr lang="en-US" dirty="0"/>
          </a:p>
          <a:p>
            <a:pPr lvl="1"/>
            <a:r>
              <a:rPr lang="en-US" dirty="0" smtClean="0"/>
              <a:t>After creating, switch to it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activate &lt;name&gt;</a:t>
            </a:r>
            <a:r>
              <a:rPr lang="en-US" dirty="0" smtClean="0"/>
              <a:t>’</a:t>
            </a:r>
          </a:p>
          <a:p>
            <a:pPr lvl="2"/>
            <a:r>
              <a:rPr lang="en-US" dirty="0" smtClean="0"/>
              <a:t>Do a `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which python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Switch out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deactivate &lt;name&gt;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/>
              <a:t> or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pip</a:t>
            </a:r>
            <a:r>
              <a:rPr lang="en-US" dirty="0" smtClean="0"/>
              <a:t> to install packages</a:t>
            </a:r>
          </a:p>
          <a:p>
            <a:pPr lvl="1"/>
            <a:r>
              <a:rPr lang="en-US" dirty="0" smtClean="0"/>
              <a:t>Export environment: 	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export &gt;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Create an environment from an exported </a:t>
            </a:r>
            <a:r>
              <a:rPr lang="en-US" dirty="0" err="1" smtClean="0"/>
              <a:t>env</a:t>
            </a:r>
            <a:r>
              <a:rPr lang="en-US" dirty="0" smtClean="0"/>
              <a:t>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create -f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  <a:endParaRPr lang="en-US" dirty="0"/>
          </a:p>
          <a:p>
            <a:pPr lvl="1"/>
            <a:r>
              <a:rPr lang="en-US" dirty="0" smtClean="0"/>
              <a:t>List  environments: 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list</a:t>
            </a:r>
            <a:r>
              <a:rPr lang="en-US" dirty="0" smtClean="0"/>
              <a:t>`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Play time!  Everyone create a python 2.7 environment with </a:t>
            </a:r>
            <a:r>
              <a:rPr lang="en-US" dirty="0" err="1" smtClean="0"/>
              <a:t>jupyter</a:t>
            </a:r>
            <a:r>
              <a:rPr lang="en-US" dirty="0" smtClean="0"/>
              <a:t> and pandas.  Start a notebook and prove to yourself it is 2.7.</a:t>
            </a:r>
          </a:p>
        </p:txBody>
      </p:sp>
    </p:spTree>
    <p:extLst>
      <p:ext uri="{BB962C8B-B14F-4D97-AF65-F5344CB8AC3E}">
        <p14:creationId xmlns:p14="http://schemas.microsoft.com/office/powerpoint/2010/main" val="83863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686801" cy="481166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Python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 files</a:t>
            </a:r>
          </a:p>
          <a:p>
            <a:pPr lvl="1"/>
            <a:r>
              <a:rPr lang="en-US" dirty="0" smtClean="0"/>
              <a:t>Similar to </a:t>
            </a:r>
            <a:r>
              <a:rPr lang="en-US" dirty="0" err="1" smtClean="0"/>
              <a:t>conda’s</a:t>
            </a:r>
            <a:r>
              <a:rPr lang="en-US" dirty="0" smtClean="0"/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, but only have pip installed components</a:t>
            </a:r>
          </a:p>
          <a:p>
            <a:pPr lvl="1"/>
            <a:r>
              <a:rPr lang="en-US" dirty="0" smtClean="0"/>
              <a:t>The pip tool can be used to generate these: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pip freeze &gt;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smtClean="0"/>
              <a:t>You can feed this to </a:t>
            </a:r>
            <a:r>
              <a:rPr lang="en-US" dirty="0" err="1" smtClean="0"/>
              <a:t>travis</a:t>
            </a:r>
            <a:r>
              <a:rPr lang="en-US" dirty="0" smtClean="0"/>
              <a:t> CI or use it to </a:t>
            </a:r>
            <a:r>
              <a:rPr lang="en-US" dirty="0"/>
              <a:t>repopulate an environment, e.g.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pip install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/>
          </a:p>
          <a:p>
            <a:pPr lvl="1"/>
            <a:r>
              <a:rPr lang="en-US" dirty="0"/>
              <a:t>Play time!  </a:t>
            </a:r>
            <a:r>
              <a:rPr lang="en-US" dirty="0" smtClean="0"/>
              <a:t>Each team create and </a:t>
            </a:r>
            <a:r>
              <a:rPr lang="en-US" dirty="0" err="1" smtClean="0"/>
              <a:t>gitify</a:t>
            </a:r>
            <a:r>
              <a:rPr lang="en-US" dirty="0" smtClean="0"/>
              <a:t> your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.  Where does it go in your repo?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80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14630</TotalTime>
  <Words>987</Words>
  <Application>Microsoft Macintosh PowerPoint</Application>
  <PresentationFormat>On-screen Show (4:3)</PresentationFormat>
  <Paragraphs>179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Courier New</vt:lpstr>
      <vt:lpstr>Mangal</vt:lpstr>
      <vt:lpstr>Arial</vt:lpstr>
      <vt:lpstr>Office Theme</vt:lpstr>
      <vt:lpstr>Software Engineering for Data Scientists</vt:lpstr>
      <vt:lpstr>Agenda</vt:lpstr>
      <vt:lpstr>What is virtualization?</vt:lpstr>
      <vt:lpstr>What do I want virtualization?</vt:lpstr>
      <vt:lpstr>Why is this happening?</vt:lpstr>
      <vt:lpstr>What types of virtualization are available?</vt:lpstr>
      <vt:lpstr>virtualenv</vt:lpstr>
      <vt:lpstr>virtualenv</vt:lpstr>
      <vt:lpstr>requirements.txt</vt:lpstr>
      <vt:lpstr>Subsystems</vt:lpstr>
      <vt:lpstr>Subsystems</vt:lpstr>
      <vt:lpstr>Subsystems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Virtual Machines</vt:lpstr>
      <vt:lpstr>Other thoughts…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A. C. Beck</cp:lastModifiedBy>
  <cp:revision>556</cp:revision>
  <dcterms:created xsi:type="dcterms:W3CDTF">2015-01-21T04:58:27Z</dcterms:created>
  <dcterms:modified xsi:type="dcterms:W3CDTF">2019-02-28T22:32:28Z</dcterms:modified>
</cp:coreProperties>
</file>

<file path=docProps/thumbnail.jpeg>
</file>